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67" r:id="rId3"/>
    <p:sldId id="273" r:id="rId4"/>
    <p:sldId id="274" r:id="rId5"/>
    <p:sldId id="275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79" r:id="rId15"/>
    <p:sldId id="285" r:id="rId16"/>
    <p:sldId id="286" r:id="rId17"/>
    <p:sldId id="287" r:id="rId18"/>
    <p:sldId id="288" r:id="rId19"/>
    <p:sldId id="289" r:id="rId20"/>
    <p:sldId id="290" r:id="rId21"/>
    <p:sldId id="293" r:id="rId22"/>
    <p:sldId id="294" r:id="rId23"/>
    <p:sldId id="295" r:id="rId24"/>
    <p:sldId id="296" r:id="rId25"/>
    <p:sldId id="297" r:id="rId26"/>
    <p:sldId id="291" r:id="rId27"/>
    <p:sldId id="292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8" r:id="rId45"/>
    <p:sldId id="317" r:id="rId46"/>
    <p:sldId id="316" r:id="rId47"/>
    <p:sldId id="315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7" r:id="rId56"/>
    <p:sldId id="326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1" r:id="rId70"/>
    <p:sldId id="340" r:id="rId71"/>
    <p:sldId id="342" r:id="rId72"/>
    <p:sldId id="343" r:id="rId73"/>
    <p:sldId id="344" r:id="rId74"/>
    <p:sldId id="272" r:id="rId75"/>
    <p:sldId id="263" r:id="rId76"/>
  </p:sldIdLst>
  <p:sldSz cx="12192000" cy="6858000"/>
  <p:notesSz cx="6858000" cy="9144000"/>
  <p:embeddedFontLst>
    <p:embeddedFont>
      <p:font typeface="Arial Unicode MS" panose="020B0604020202020204" pitchFamily="34" charset="-128"/>
      <p:regular r:id="rId78"/>
    </p:embeddedFont>
    <p:embeddedFont>
      <p:font typeface="Cambria" panose="02040503050406030204" pitchFamily="18" charset="0"/>
      <p:regular r:id="rId79"/>
      <p:bold r:id="rId80"/>
      <p:italic r:id="rId81"/>
      <p:boldItalic r:id="rId82"/>
    </p:embeddedFont>
    <p:embeddedFont>
      <p:font typeface="Lato" panose="020F0502020204030203" pitchFamily="34" charset="0"/>
      <p:regular r:id="rId83"/>
      <p:bold r:id="rId84"/>
      <p:italic r:id="rId85"/>
      <p:boldItalic r:id="rId86"/>
    </p:embeddedFont>
    <p:embeddedFont>
      <p:font typeface="Lato Black" panose="020F0502020204030203" pitchFamily="34" charset="0"/>
      <p:bold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4" roundtripDataSignature="AMtx7mh4VrLQLvjXUsQeVJWWu9hsLYoG6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0" autoAdjust="0"/>
    <p:restoredTop sz="84278" autoAdjust="0"/>
  </p:normalViewPr>
  <p:slideViewPr>
    <p:cSldViewPr snapToGrid="0">
      <p:cViewPr varScale="1">
        <p:scale>
          <a:sx n="55" d="100"/>
          <a:sy n="55" d="100"/>
        </p:scale>
        <p:origin x="948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7.fntdata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87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88" Type="http://schemas.openxmlformats.org/officeDocument/2006/relationships/font" Target="fonts/font11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1574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1174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7425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29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2252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4091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02172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4938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06482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96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82133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38419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0471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27066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385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9481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5788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0358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941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11860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85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15283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120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2515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661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2907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4092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62922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6344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8213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9345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0405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670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4310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5773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442522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34093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609427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80690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487764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74505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95838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6929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9233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40579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8486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40458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46931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3920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88329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31653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34873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32893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62058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45769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04137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41428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222662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1135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891343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239139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890480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60198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1263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367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539072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398814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476818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64416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23738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4372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261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7217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80629"/>
            <a:ext cx="10981113" cy="61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1595351" y="2187196"/>
            <a:ext cx="9001297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7885" y="210692"/>
            <a:ext cx="2496230" cy="101580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/>
          <p:nvPr/>
        </p:nvSpPr>
        <p:spPr>
          <a:xfrm>
            <a:off x="1595350" y="1017973"/>
            <a:ext cx="9144000" cy="778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839788" y="659342"/>
            <a:ext cx="3932237" cy="1070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34" name="Google Shape;34;p12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2"/>
          <p:cNvPicPr preferRelativeResize="0"/>
          <p:nvPr/>
        </p:nvPicPr>
        <p:blipFill rotWithShape="1">
          <a:blip r:embed="rId3">
            <a:alphaModFix/>
          </a:blip>
          <a:srcRect l="15000" t="43307" r="32291" b="37052"/>
          <a:stretch/>
        </p:blipFill>
        <p:spPr>
          <a:xfrm>
            <a:off x="211666" y="6201820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2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>
            <a:off x="0" y="0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306" y="-33086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  <a:defRPr sz="9600"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57944" y="330860"/>
            <a:ext cx="2890753" cy="117634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7"/>
          <p:cNvSpPr txBox="1"/>
          <p:nvPr/>
        </p:nvSpPr>
        <p:spPr>
          <a:xfrm>
            <a:off x="2805445" y="1354975"/>
            <a:ext cx="6410498" cy="68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2000"/>
              <a:buFont typeface="Lato Black"/>
              <a:buNone/>
            </a:pP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ĐẠI HỌC QUỐC GIA THÀNH PHỐ HỒ CHÍ MINH</a:t>
            </a:r>
            <a:b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</a:br>
            <a:r>
              <a:rPr lang="en-US" sz="20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rPr>
              <a:t>TRƯỜNG ĐẠI HỌC KINH TẾ - LUẬT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title"/>
          </p:nvPr>
        </p:nvSpPr>
        <p:spPr>
          <a:xfrm>
            <a:off x="839788" y="577547"/>
            <a:ext cx="3932237" cy="1292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3200"/>
              <a:buFont typeface="Lato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2"/>
          </p:nvPr>
        </p:nvSpPr>
        <p:spPr>
          <a:xfrm>
            <a:off x="839788" y="2201630"/>
            <a:ext cx="3932237" cy="3667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80" name="Google Shape;80;p18"/>
          <p:cNvPicPr preferRelativeResize="0"/>
          <p:nvPr/>
        </p:nvPicPr>
        <p:blipFill rotWithShape="1">
          <a:blip r:embed="rId2">
            <a:alphaModFix/>
          </a:blip>
          <a:srcRect r="-3333" b="87407"/>
          <a:stretch/>
        </p:blipFill>
        <p:spPr>
          <a:xfrm flipH="1">
            <a:off x="-406400" y="-1"/>
            <a:ext cx="12598400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8"/>
          <p:cNvPicPr preferRelativeResize="0"/>
          <p:nvPr/>
        </p:nvPicPr>
        <p:blipFill rotWithShape="1">
          <a:blip r:embed="rId3">
            <a:alphaModFix/>
          </a:blip>
          <a:srcRect l="24127" t="66898" r="25919" b="25925"/>
          <a:stretch/>
        </p:blipFill>
        <p:spPr>
          <a:xfrm>
            <a:off x="810734" y="1911095"/>
            <a:ext cx="2855494" cy="115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8"/>
          <p:cNvPicPr preferRelativeResize="0"/>
          <p:nvPr/>
        </p:nvPicPr>
        <p:blipFill rotWithShape="1">
          <a:blip r:embed="rId4">
            <a:alphaModFix/>
          </a:blip>
          <a:srcRect l="15000" t="43307" r="32291" b="37052"/>
          <a:stretch/>
        </p:blipFill>
        <p:spPr>
          <a:xfrm>
            <a:off x="211666" y="6160255"/>
            <a:ext cx="3590248" cy="65618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728132" y="6387798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1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098799" y="6335940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4400"/>
              <a:buFont typeface="Lato Black"/>
              <a:buNone/>
              <a:defRPr sz="4400" b="1" i="0" u="none" strike="noStrike" cap="none">
                <a:solidFill>
                  <a:srgbClr val="144E8C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3581400" y="6356350"/>
            <a:ext cx="502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6" r:id="rId3"/>
    <p:sldLayoutId id="2147483657" r:id="rId4"/>
    <p:sldLayoutId id="214748365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thanhtd@uel.edu.v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tranduythanh.com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installe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mysql_getstarted.asp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F9BAC58-9AA6-A91A-085E-F1421DCCF43A}"/>
              </a:ext>
            </a:extLst>
          </p:cNvPr>
          <p:cNvSpPr txBox="1">
            <a:spLocks/>
          </p:cNvSpPr>
          <p:nvPr/>
        </p:nvSpPr>
        <p:spPr bwMode="auto">
          <a:xfrm>
            <a:off x="2064584" y="1697191"/>
            <a:ext cx="8763000" cy="190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bg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200" b="0" u="sng" kern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0" u="sng" kern="0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endParaRPr lang="en-US" sz="3200" b="0" u="sng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sz="3200" b="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 Interaction</a:t>
            </a:r>
            <a:endParaRPr lang="en-US" sz="3200" kern="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F97E3A-A23C-B018-8E45-86B8BF858946}"/>
              </a:ext>
            </a:extLst>
          </p:cNvPr>
          <p:cNvSpPr txBox="1"/>
          <p:nvPr/>
        </p:nvSpPr>
        <p:spPr>
          <a:xfrm>
            <a:off x="4863465" y="3442395"/>
            <a:ext cx="378180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u="sng">
                <a:latin typeface="Times New Roman" panose="02020603050405020304" pitchFamily="18" charset="0"/>
                <a:cs typeface="Times New Roman" panose="02020603050405020304" pitchFamily="18" charset="0"/>
              </a:rPr>
              <a:t>Giảng viên:</a:t>
            </a:r>
          </a:p>
          <a:p>
            <a:pPr algn="ctr"/>
            <a:r>
              <a:rPr lang="en-US" sz="2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Trần Duy Thanh</a:t>
            </a: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Email: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thanhtd@uel.edu.vn</a:t>
            </a:r>
            <a:endParaRPr 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Blog: 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https://tranduythanh.com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C2253E0-CB1B-A7B6-155D-22A97C974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6" y="945760"/>
            <a:ext cx="7049134" cy="53182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36800" y="5500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428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E35F402-5884-7B54-ED38-5991526CA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31" y="874285"/>
            <a:ext cx="7144283" cy="539002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690400" y="5529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0821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475055" y="244013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Root account: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475054" y="2858151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Password: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110525" y="2440139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root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110524" y="2858151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@Obama123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186168-0209-1362-23E1-B2F3384CB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330" y="891871"/>
            <a:ext cx="7417555" cy="5596196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10742400" y="3837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9835200" y="5716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917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95BB63D-417A-3454-9425-68D02F8E7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76" y="2167392"/>
            <a:ext cx="4322397" cy="32946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3AC35-3095-00C5-FE4C-4BCCA3B561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260" y="1600042"/>
            <a:ext cx="6747576" cy="50907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DA2582-B2D3-7DA8-CBAB-EE103B2C60A9}"/>
              </a:ext>
            </a:extLst>
          </p:cNvPr>
          <p:cNvSpPr txBox="1"/>
          <p:nvPr/>
        </p:nvSpPr>
        <p:spPr>
          <a:xfrm>
            <a:off x="568655" y="108209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/>
              <a:t>Root account: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A60DCC-3179-FD87-E8B0-F8D9A1578CA6}"/>
              </a:ext>
            </a:extLst>
          </p:cNvPr>
          <p:cNvSpPr txBox="1"/>
          <p:nvPr/>
        </p:nvSpPr>
        <p:spPr>
          <a:xfrm>
            <a:off x="568654" y="150011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Password: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42CEDF3-A338-0BEB-B718-1896025CC38D}"/>
              </a:ext>
            </a:extLst>
          </p:cNvPr>
          <p:cNvSpPr txBox="1"/>
          <p:nvPr/>
        </p:nvSpPr>
        <p:spPr>
          <a:xfrm>
            <a:off x="2204125" y="108209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root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3A8078-7449-FD0C-1A4A-B636673D9C7C}"/>
              </a:ext>
            </a:extLst>
          </p:cNvPr>
          <p:cNvSpPr txBox="1"/>
          <p:nvPr/>
        </p:nvSpPr>
        <p:spPr>
          <a:xfrm>
            <a:off x="2204124" y="1500110"/>
            <a:ext cx="1576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@Obama123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1610186" y="4312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4772976" y="4046400"/>
            <a:ext cx="382224" cy="2664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229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FFF8294-AA81-31D3-AAEF-F7F2C4ACF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999" y="932253"/>
            <a:ext cx="6990615" cy="527409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366400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230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115C5F-6C30-A6DE-C3AC-DC5682DEC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399" y="939222"/>
            <a:ext cx="7242615" cy="546421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23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9BE9C1-1419-5A3C-E11E-831C38B13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199" y="1056988"/>
            <a:ext cx="6983415" cy="52686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5260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6E137DC-3AD8-9866-281D-952B73F43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5" y="864806"/>
            <a:ext cx="7204215" cy="543524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244000" y="5580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76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B9E7C77-B805-8D58-FA38-C16CF6B89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585" y="950665"/>
            <a:ext cx="7261815" cy="547869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791200" y="5608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449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9804843-B2F4-D68F-DD66-2B34A8E5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585" y="932298"/>
            <a:ext cx="6990496" cy="5274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28000" y="5472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2008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Mục tiêu bài học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E6F45-0E21-2332-E20D-00463EF17E7E}"/>
              </a:ext>
            </a:extLst>
          </p:cNvPr>
          <p:cNvSpPr txBox="1">
            <a:spLocks/>
          </p:cNvSpPr>
          <p:nvPr/>
        </p:nvSpPr>
        <p:spPr>
          <a:xfrm>
            <a:off x="457200" y="935250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Cài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đặt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được</a:t>
            </a:r>
            <a:r>
              <a:rPr lang="en-US" sz="2800" dirty="0">
                <a:latin typeface="Cambria" panose="02040503050406030204" pitchFamily="18" charset="0"/>
              </a:rPr>
              <a:t> MYSQL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Sử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dụng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được</a:t>
            </a:r>
            <a:r>
              <a:rPr lang="en-US" sz="2800" dirty="0">
                <a:latin typeface="Cambria" panose="02040503050406030204" pitchFamily="18" charset="0"/>
              </a:rPr>
              <a:t> MYSQL Workbench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Lập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trình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được</a:t>
            </a:r>
            <a:r>
              <a:rPr lang="en-US" sz="2800" dirty="0">
                <a:latin typeface="Cambria" panose="02040503050406030204" pitchFamily="18" charset="0"/>
              </a:rPr>
              <a:t> Flash Python </a:t>
            </a:r>
            <a:r>
              <a:rPr lang="en-US" sz="2800" dirty="0" err="1">
                <a:latin typeface="Cambria" panose="02040503050406030204" pitchFamily="18" charset="0"/>
              </a:rPr>
              <a:t>với</a:t>
            </a:r>
            <a:r>
              <a:rPr lang="en-US" sz="2800" dirty="0">
                <a:latin typeface="Cambria" panose="02040503050406030204" pitchFamily="18" charset="0"/>
              </a:rPr>
              <a:t> MYSQL</a:t>
            </a:r>
            <a:endParaRPr lang="vi-VN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3145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D203F11-BC8D-1AB1-C9D5-4ED3DBB22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599" y="950702"/>
            <a:ext cx="6789015" cy="5121992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186400" y="5349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0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8B37598-CFEF-E3C1-1FD1-3775285CB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585" y="890913"/>
            <a:ext cx="7146615" cy="539178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57600" y="5472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516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11625F-99A0-6013-810A-17808F36C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3385" y="871646"/>
            <a:ext cx="7297815" cy="55058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6042292" y="5234400"/>
            <a:ext cx="619200" cy="72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501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7DED4F-7C13-1E58-4870-B4DAED66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112" y="915206"/>
            <a:ext cx="7093088" cy="535140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05600" y="550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2880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66F3400-BBE3-9084-A14F-1F05AA25B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785" y="948155"/>
            <a:ext cx="7085929" cy="5346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05600" y="550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592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0658347-3643-1405-C29F-5C9C539F59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985" y="947769"/>
            <a:ext cx="6949483" cy="524305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34400" y="54144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08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6DFE7F7-8514-E927-88DC-470DCCE0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85" y="925826"/>
            <a:ext cx="7076386" cy="53388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092800" y="5464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5182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4B15DAD-2629-236A-EEB2-9D7FA6270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585" y="864806"/>
            <a:ext cx="7080088" cy="534159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34400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328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5991381-1D46-EC61-F63D-800280DE7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80" y="969632"/>
            <a:ext cx="8699620" cy="540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52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678FC96C-AED0-5F14-C747-B904B7365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132" y="976056"/>
            <a:ext cx="9412224" cy="500024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0652FFD-1714-8BDF-E71F-B218CB357B35}"/>
              </a:ext>
            </a:extLst>
          </p:cNvPr>
          <p:cNvSpPr/>
          <p:nvPr/>
        </p:nvSpPr>
        <p:spPr>
          <a:xfrm>
            <a:off x="2832317" y="4009989"/>
            <a:ext cx="266482" cy="402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44800" y="3484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0852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>
                  <a:latin typeface="Cambria" panose="02040503050406030204" pitchFamily="18" charset="0"/>
                </a:rPr>
                <a:t>Outlines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E6E6F45-0E21-2332-E20D-00463EF17E7E}"/>
              </a:ext>
            </a:extLst>
          </p:cNvPr>
          <p:cNvSpPr txBox="1">
            <a:spLocks/>
          </p:cNvSpPr>
          <p:nvPr/>
        </p:nvSpPr>
        <p:spPr>
          <a:xfrm>
            <a:off x="457200" y="935250"/>
            <a:ext cx="11430000" cy="52482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Cài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đặt</a:t>
            </a:r>
            <a:r>
              <a:rPr lang="en-US" sz="2800" dirty="0">
                <a:latin typeface="Cambria" panose="02040503050406030204" pitchFamily="18" charset="0"/>
              </a:rPr>
              <a:t> MYSQL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Sử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dụng</a:t>
            </a:r>
            <a:r>
              <a:rPr lang="en-US" sz="2800" dirty="0">
                <a:latin typeface="Cambria" panose="02040503050406030204" pitchFamily="18" charset="0"/>
              </a:rPr>
              <a:t> MYSQL Workbench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sz="2800" dirty="0" err="1">
                <a:latin typeface="Cambria" panose="02040503050406030204" pitchFamily="18" charset="0"/>
              </a:rPr>
              <a:t>Lập</a:t>
            </a:r>
            <a:r>
              <a:rPr lang="en-US" sz="2800" dirty="0">
                <a:latin typeface="Cambria" panose="02040503050406030204" pitchFamily="18" charset="0"/>
              </a:rPr>
              <a:t> </a:t>
            </a:r>
            <a:r>
              <a:rPr lang="en-US" sz="2800" dirty="0" err="1">
                <a:latin typeface="Cambria" panose="02040503050406030204" pitchFamily="18" charset="0"/>
              </a:rPr>
              <a:t>trình</a:t>
            </a:r>
            <a:r>
              <a:rPr lang="en-US" sz="2800" dirty="0">
                <a:latin typeface="Cambria" panose="02040503050406030204" pitchFamily="18" charset="0"/>
              </a:rPr>
              <a:t> Flash Python </a:t>
            </a:r>
            <a:r>
              <a:rPr lang="en-US" sz="2800" dirty="0" err="1">
                <a:latin typeface="Cambria" panose="02040503050406030204" pitchFamily="18" charset="0"/>
              </a:rPr>
              <a:t>với</a:t>
            </a:r>
            <a:r>
              <a:rPr lang="en-US" sz="2800" dirty="0">
                <a:latin typeface="Cambria" panose="02040503050406030204" pitchFamily="18" charset="0"/>
              </a:rPr>
              <a:t> MYSQL</a:t>
            </a:r>
            <a:endParaRPr lang="vi-VN" sz="28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31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AC749F2-3A66-4B53-B331-415C40370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799" y="1021664"/>
            <a:ext cx="8538925" cy="535584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93600" y="2800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693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0A25207-4B44-5594-7CA2-F0B4E0446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00" y="888937"/>
            <a:ext cx="10449600" cy="536072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34400" y="5421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076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B5B3339-743F-DD41-AD16-86813239A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799" y="1353154"/>
            <a:ext cx="6145887" cy="443228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52800" y="47664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82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4DFB881-0C7A-B534-C25F-846EEFC7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00" y="1035717"/>
            <a:ext cx="8347200" cy="42821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820800" y="4543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0787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357B4BB-CCDC-6274-AE17-6656DCA9C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800" y="1027168"/>
            <a:ext cx="9765600" cy="518797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786400" y="4183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810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7FE0F40-1799-4ACA-0D36-EB192440F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400" y="969573"/>
            <a:ext cx="9787200" cy="519945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2088000" y="1123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282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2059946-DF8F-F400-86A6-5F89131AD347}"/>
              </a:ext>
            </a:extLst>
          </p:cNvPr>
          <p:cNvSpPr txBox="1"/>
          <p:nvPr/>
        </p:nvSpPr>
        <p:spPr>
          <a:xfrm>
            <a:off x="570487" y="1231488"/>
            <a:ext cx="2016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New Schema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02322FA-47C1-8A49-D25A-10220E30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685" y="824016"/>
            <a:ext cx="6867515" cy="5605347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437600" y="1480753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8039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F27D622-D746-A994-2AC4-CD5E34D5F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465" y="903876"/>
            <a:ext cx="6658600" cy="5382701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4558765" y="154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4D4A27F5-6FDD-EBF7-19B3-BB4722992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400" y="3509625"/>
            <a:ext cx="3234000" cy="1782375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6826765" y="568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endCxn id="13" idx="2"/>
          </p:cNvCxnSpPr>
          <p:nvPr/>
        </p:nvCxnSpPr>
        <p:spPr>
          <a:xfrm flipV="1">
            <a:off x="6826765" y="5292000"/>
            <a:ext cx="2796635" cy="8784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822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FA322D2-5935-CA19-7F8E-00F291F1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200" y="1017342"/>
            <a:ext cx="6237908" cy="471025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827565" y="5025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1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48D72D3-1B0C-0708-9BC5-8C2304CDC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000" y="1099922"/>
            <a:ext cx="6281108" cy="474287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49965" y="5076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268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1FA000E-7DB1-F5CD-AFCC-00A1FA03D911}"/>
              </a:ext>
            </a:extLst>
          </p:cNvPr>
          <p:cNvSpPr txBox="1"/>
          <p:nvPr/>
        </p:nvSpPr>
        <p:spPr>
          <a:xfrm>
            <a:off x="326921" y="898692"/>
            <a:ext cx="8019376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  <a:hlinkClick r:id="rId3"/>
              </a:rPr>
              <a:t>https://dev.mysql.com/downloads/installer/</a:t>
            </a:r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B781D0-0225-7DE6-5906-7D0999065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9791" y="1461491"/>
            <a:ext cx="7067009" cy="466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5067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7A67985-AAD1-A621-78AD-13E14DF04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68" y="891412"/>
            <a:ext cx="2803732" cy="572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925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EFD94EC-A021-61FC-542B-A8014E1839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200"/>
          <a:stretch/>
        </p:blipFill>
        <p:spPr>
          <a:xfrm>
            <a:off x="1483200" y="1087996"/>
            <a:ext cx="9405600" cy="496260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063964" y="2275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750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6533B3F-CDB7-940A-D7E7-AB9085EAEC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3637" y="971077"/>
            <a:ext cx="6617563" cy="53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DBF480F-7207-C967-9F3E-2B2795B0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32" y="1103058"/>
            <a:ext cx="7081576" cy="52744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9E9B43-71A5-B3D3-E900-8FA09FA7C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400" y="3788523"/>
            <a:ext cx="4076400" cy="224665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682765" y="5688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210400" y="2908800"/>
            <a:ext cx="4975200" cy="138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78054" y="2243530"/>
            <a:ext cx="4975200" cy="4780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6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13180B3-D575-F179-BF61-C751B7BA1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999" y="1039116"/>
            <a:ext cx="6331179" cy="478068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741165" y="50904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2853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06EF42C-3C08-0904-4CE9-073DA0F7C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2" y="1090030"/>
            <a:ext cx="6566708" cy="495853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921165" y="52920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9835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65D0D23-75FD-619C-7A19-5D960934B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50"/>
          <a:stretch/>
        </p:blipFill>
        <p:spPr>
          <a:xfrm>
            <a:off x="5254810" y="1270578"/>
            <a:ext cx="2419684" cy="470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984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A4052CD3-4994-E90C-3339-DAB828A245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2"/>
          <a:stretch/>
        </p:blipFill>
        <p:spPr>
          <a:xfrm>
            <a:off x="1274400" y="1077553"/>
            <a:ext cx="9592800" cy="5087205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3154765" y="2419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072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9E49F68-17A1-A2D6-3899-C55AE62E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357" y="912504"/>
            <a:ext cx="7407043" cy="551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2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7D242583-B97A-1977-C13F-BC323CF14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164" y="907098"/>
            <a:ext cx="6385610" cy="53244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374765" y="5536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66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98D2705E-99D3-C11B-49FA-9090EE79A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273" y="1032834"/>
            <a:ext cx="6476927" cy="534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24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AB2EFDE-6913-DEE4-2905-AB20A0F93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975104"/>
            <a:ext cx="7870222" cy="518838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885965" y="5371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4340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AB9B0BA-31F2-9718-A714-FEF3FF541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8800" y="1051198"/>
            <a:ext cx="7251960" cy="478080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15565" y="49968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7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ED268627-117E-5967-CE75-47150398E6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26"/>
          <a:stretch/>
        </p:blipFill>
        <p:spPr>
          <a:xfrm>
            <a:off x="1425640" y="951712"/>
            <a:ext cx="9748720" cy="519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464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893FF1-B2F4-FC32-F919-78149F09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00" y="898558"/>
            <a:ext cx="10051200" cy="547894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9577165" y="5479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34478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739085D-BA45-A056-D37C-DB9A9E917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00" y="954475"/>
            <a:ext cx="7740000" cy="5165817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576365" y="5385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8940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939334CD-6A83-ADD1-0E69-28FEA75AF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65" y="957566"/>
            <a:ext cx="7826373" cy="52234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576365" y="5385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204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2CB61843-6D1F-39D4-7594-070B934CF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00" y="898074"/>
            <a:ext cx="10255200" cy="553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482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Sử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dụng</a:t>
              </a:r>
              <a:r>
                <a:rPr lang="en-US" sz="2800" b="1" dirty="0">
                  <a:latin typeface="Cambria" panose="02040503050406030204" pitchFamily="18" charset="0"/>
                </a:rPr>
                <a:t> MySQL Workbench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0DC25B2D-FEBD-F5D6-03E1-33CF90F08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00" y="988466"/>
            <a:ext cx="9740676" cy="5174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008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9856E36-4052-FED1-ED9A-A245E63EC59E}"/>
              </a:ext>
            </a:extLst>
          </p:cNvPr>
          <p:cNvSpPr txBox="1"/>
          <p:nvPr/>
        </p:nvSpPr>
        <p:spPr>
          <a:xfrm>
            <a:off x="728132" y="1221614"/>
            <a:ext cx="242446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CRUD:</a:t>
            </a:r>
          </a:p>
          <a:p>
            <a:r>
              <a:rPr lang="en-US" sz="2800" dirty="0"/>
              <a:t>Select</a:t>
            </a:r>
          </a:p>
          <a:p>
            <a:r>
              <a:rPr lang="en-US" sz="2800" dirty="0"/>
              <a:t>Insert</a:t>
            </a:r>
          </a:p>
          <a:p>
            <a:r>
              <a:rPr lang="en-US" sz="2800" dirty="0"/>
              <a:t>Update</a:t>
            </a:r>
          </a:p>
          <a:p>
            <a:r>
              <a:rPr lang="en-US" sz="2800" dirty="0"/>
              <a:t>Delete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3816F8-CDEF-F633-9465-89008448794F}"/>
              </a:ext>
            </a:extLst>
          </p:cNvPr>
          <p:cNvSpPr txBox="1"/>
          <p:nvPr/>
        </p:nvSpPr>
        <p:spPr>
          <a:xfrm>
            <a:off x="3622376" y="1221614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flask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4FFDF-8AF2-B472-4B74-B145E0FCA865}"/>
              </a:ext>
            </a:extLst>
          </p:cNvPr>
          <p:cNvSpPr txBox="1"/>
          <p:nvPr/>
        </p:nvSpPr>
        <p:spPr>
          <a:xfrm>
            <a:off x="3622376" y="1995284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flask-mysql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6CA52B-7C96-5460-359F-C207878A24BF}"/>
              </a:ext>
            </a:extLst>
          </p:cNvPr>
          <p:cNvSpPr txBox="1"/>
          <p:nvPr/>
        </p:nvSpPr>
        <p:spPr>
          <a:xfrm>
            <a:off x="3622376" y="2745616"/>
            <a:ext cx="33976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pip install markupsafe==2.0.1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58DBDD-AC1E-E199-C622-72B991D32871}"/>
              </a:ext>
            </a:extLst>
          </p:cNvPr>
          <p:cNvSpPr txBox="1"/>
          <p:nvPr/>
        </p:nvSpPr>
        <p:spPr>
          <a:xfrm>
            <a:off x="3547132" y="42066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from flask import Flask, render_template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6BE0E8-2A46-3106-8E73-EA2D1F688396}"/>
              </a:ext>
            </a:extLst>
          </p:cNvPr>
          <p:cNvSpPr txBox="1"/>
          <p:nvPr/>
        </p:nvSpPr>
        <p:spPr>
          <a:xfrm>
            <a:off x="3547132" y="5048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from flaskext.mysql import MySQL</a:t>
            </a:r>
          </a:p>
        </p:txBody>
      </p:sp>
    </p:spTree>
    <p:extLst>
      <p:ext uri="{BB962C8B-B14F-4D97-AF65-F5344CB8AC3E}">
        <p14:creationId xmlns:p14="http://schemas.microsoft.com/office/powerpoint/2010/main" val="14070804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F1914C9D-B06E-827F-89EA-D0F74C035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5106" y="927756"/>
            <a:ext cx="478368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502810" y="2790706"/>
            <a:ext cx="2186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Student</a:t>
            </a:r>
          </a:p>
        </p:txBody>
      </p:sp>
    </p:spTree>
    <p:extLst>
      <p:ext uri="{BB962C8B-B14F-4D97-AF65-F5344CB8AC3E}">
        <p14:creationId xmlns:p14="http://schemas.microsoft.com/office/powerpoint/2010/main" val="4118122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5111E44-3E3E-B748-DDDC-CCE0BDFC9C0F}"/>
              </a:ext>
            </a:extLst>
          </p:cNvPr>
          <p:cNvSpPr txBox="1"/>
          <p:nvPr/>
        </p:nvSpPr>
        <p:spPr>
          <a:xfrm>
            <a:off x="449168" y="789933"/>
            <a:ext cx="609512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Installing MySQL Server:</a:t>
            </a:r>
          </a:p>
          <a:p>
            <a:r>
              <a:rPr lang="en-US" sz="2500" dirty="0">
                <a:latin typeface="Cambria" panose="02040503050406030204" pitchFamily="18" charset="0"/>
                <a:ea typeface="Cambria" panose="02040503050406030204" pitchFamily="18" charset="0"/>
              </a:rPr>
              <a:t>mysql-installer-community-8.0.32.0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EDECD2-36D8-D8BF-C055-89C01EBC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566" y="1695128"/>
            <a:ext cx="6099634" cy="46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3032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2" name="Rectangle 1">
            <a:extLst>
              <a:ext uri="{FF2B5EF4-FFF2-40B4-BE49-F238E27FC236}">
                <a16:creationId xmlns:a16="http://schemas.microsoft.com/office/drawing/2014/main" id="{457F6928-B16A-3071-BE31-E9CF084AD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0941" y="92775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ID,Code,Name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from student"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cursor.fetchmany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4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t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717B31-7487-BEFF-C285-42D080D34E33}"/>
              </a:ext>
            </a:extLst>
          </p:cNvPr>
          <p:cNvSpPr txBox="1"/>
          <p:nvPr/>
        </p:nvSpPr>
        <p:spPr>
          <a:xfrm>
            <a:off x="656132" y="2928658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Many Student</a:t>
            </a:r>
          </a:p>
        </p:txBody>
      </p:sp>
    </p:spTree>
    <p:extLst>
      <p:ext uri="{BB962C8B-B14F-4D97-AF65-F5344CB8AC3E}">
        <p14:creationId xmlns:p14="http://schemas.microsoft.com/office/powerpoint/2010/main" val="1772544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309726E-503D-8B17-7C53-EE8EE419E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0565" y="989666"/>
            <a:ext cx="4749442" cy="526297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cursor.fetchone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(data)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CD12A7-012F-AC28-33E9-B69855D46480}"/>
              </a:ext>
            </a:extLst>
          </p:cNvPr>
          <p:cNvSpPr txBox="1"/>
          <p:nvPr/>
        </p:nvSpPr>
        <p:spPr>
          <a:xfrm>
            <a:off x="963388" y="3041228"/>
            <a:ext cx="2853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One Student</a:t>
            </a:r>
          </a:p>
        </p:txBody>
      </p:sp>
    </p:spTree>
    <p:extLst>
      <p:ext uri="{BB962C8B-B14F-4D97-AF65-F5344CB8AC3E}">
        <p14:creationId xmlns:p14="http://schemas.microsoft.com/office/powerpoint/2010/main" val="3360381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33D86C24-C2D0-B48B-47AD-9E305F4E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17" y="86480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order by name desc"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87F347-A5EC-3E07-AF64-56D4350A54AB}"/>
              </a:ext>
            </a:extLst>
          </p:cNvPr>
          <p:cNvSpPr txBox="1"/>
          <p:nvPr/>
        </p:nvSpPr>
        <p:spPr>
          <a:xfrm>
            <a:off x="958918" y="2727560"/>
            <a:ext cx="3058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Order Student</a:t>
            </a:r>
          </a:p>
        </p:txBody>
      </p:sp>
    </p:spTree>
    <p:extLst>
      <p:ext uri="{BB962C8B-B14F-4D97-AF65-F5344CB8AC3E}">
        <p14:creationId xmlns:p14="http://schemas.microsoft.com/office/powerpoint/2010/main" val="8981392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0E0D9BF2-8E9E-817F-555E-5DFCAB9CA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53" y="963528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where Code='789'"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25FEDC-BD01-A56B-412E-6BD125386A51}"/>
              </a:ext>
            </a:extLst>
          </p:cNvPr>
          <p:cNvSpPr txBox="1"/>
          <p:nvPr/>
        </p:nvSpPr>
        <p:spPr>
          <a:xfrm>
            <a:off x="799378" y="3143506"/>
            <a:ext cx="3179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Where Student</a:t>
            </a:r>
          </a:p>
        </p:txBody>
      </p:sp>
    </p:spTree>
    <p:extLst>
      <p:ext uri="{BB962C8B-B14F-4D97-AF65-F5344CB8AC3E}">
        <p14:creationId xmlns:p14="http://schemas.microsoft.com/office/powerpoint/2010/main" val="3384499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1DA54C2-992A-99E2-5890-C7FDBEC180BB}"/>
              </a:ext>
            </a:extLst>
          </p:cNvPr>
          <p:cNvSpPr txBox="1"/>
          <p:nvPr/>
        </p:nvSpPr>
        <p:spPr>
          <a:xfrm>
            <a:off x="808355" y="2851866"/>
            <a:ext cx="32319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Select Paging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FE37F6E-8090-7319-43C0-D389A80C9C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5317" y="86480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"SELECT * FROM student LIMIT 4 OFFSET 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data = cursor.fetchall()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"ID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Name"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item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in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data: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0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7A6"/>
                </a:solidFill>
                <a:effectLst/>
                <a:latin typeface="Arial Unicode MS"/>
                <a:ea typeface="JetBrains Mono"/>
              </a:rPr>
              <a:t>\t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,item[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1750EB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7344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727882" y="2905906"/>
            <a:ext cx="27671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Insert One Student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067B2A-7663-DE3B-0841-69CED72EC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6645" y="927756"/>
            <a:ext cx="478368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render_template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=MySQL()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 dirty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[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(app)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conn.cursor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code,name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) values (%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s,%s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)"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=(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"SV01"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sql,val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conn.commit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cursor.rowcount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conn.close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cursor.close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()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Mysql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is closed"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5497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E432BFB-55AF-F5D3-C468-29830F6FFF7D}"/>
              </a:ext>
            </a:extLst>
          </p:cNvPr>
          <p:cNvSpPr txBox="1"/>
          <p:nvPr/>
        </p:nvSpPr>
        <p:spPr>
          <a:xfrm>
            <a:off x="728132" y="2931519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Insert Many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97CDFCEC-AF82-E1E7-A053-6EB8A1751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5412" y="856357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"insert into student (code,name) values (%s,%s)"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val=[(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"SV03"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"Pham Dieu"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"SV04"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"Thanh Tran"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"SV05"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"Man Nhi"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),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     ]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cursor.executemany(sql,val)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 inserted"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5297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Rectangle 1">
            <a:extLst>
              <a:ext uri="{FF2B5EF4-FFF2-40B4-BE49-F238E27FC236}">
                <a16:creationId xmlns:a16="http://schemas.microsoft.com/office/drawing/2014/main" id="{DECFA36C-6500-3588-B9BA-B151AE297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2871" y="894946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name='Pham Tang'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10360D-8808-0A0E-AFB9-DF68E69D49C7}"/>
              </a:ext>
            </a:extLst>
          </p:cNvPr>
          <p:cNvSpPr txBox="1"/>
          <p:nvPr/>
        </p:nvSpPr>
        <p:spPr>
          <a:xfrm>
            <a:off x="502810" y="3161606"/>
            <a:ext cx="2991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 One Student</a:t>
            </a:r>
          </a:p>
        </p:txBody>
      </p:sp>
    </p:spTree>
    <p:extLst>
      <p:ext uri="{BB962C8B-B14F-4D97-AF65-F5344CB8AC3E}">
        <p14:creationId xmlns:p14="http://schemas.microsoft.com/office/powerpoint/2010/main" val="18080625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2EF114-CADE-A0EE-5B07-FE7E8034D8D8}"/>
              </a:ext>
            </a:extLst>
          </p:cNvPr>
          <p:cNvSpPr txBox="1"/>
          <p:nvPr/>
        </p:nvSpPr>
        <p:spPr>
          <a:xfrm>
            <a:off x="627332" y="3159490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Update SQL Injection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4AEFDFA5-4485-A8F1-CAC7-11EE2FA1F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294" y="925653"/>
            <a:ext cx="4749442" cy="58169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"update student set name=%s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'Pham Tang'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'789'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9318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4D4778-13C1-0748-D6A4-E7311A012587}"/>
              </a:ext>
            </a:extLst>
          </p:cNvPr>
          <p:cNvSpPr txBox="1"/>
          <p:nvPr/>
        </p:nvSpPr>
        <p:spPr>
          <a:xfrm>
            <a:off x="728132" y="2997266"/>
            <a:ext cx="2222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Delete Student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00D4AA8-E4ED-4F1E-F8DB-F2FD974CA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8438" y="940587"/>
            <a:ext cx="4749442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Code='456'"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cursor.execute(sql)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268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E381DC2-E06E-580F-BC71-2727C3E4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7" y="936000"/>
            <a:ext cx="7212516" cy="544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128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58C81FC-94A7-FF5B-116F-95F8814E6AAD}"/>
              </a:ext>
            </a:extLst>
          </p:cNvPr>
          <p:cNvSpPr txBox="1"/>
          <p:nvPr/>
        </p:nvSpPr>
        <p:spPr>
          <a:xfrm>
            <a:off x="437900" y="2991515"/>
            <a:ext cx="4257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Update SQL Injection Student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227BDA4-7B74-41AD-A5EB-C059F2182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659" y="856357"/>
            <a:ext cx="4749442" cy="60016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Flask, render_template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flaskext.mysql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 = Flask(__name__)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try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mysql=MySQL()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# MySQL configurations</a:t>
            </a:r>
            <a:b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1" u="none" strike="noStrike" cap="none" normalizeH="0" baseline="0">
                <a:ln>
                  <a:noFill/>
                </a:ln>
                <a:solidFill>
                  <a:srgbClr val="8C8C8C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'MYSQL_DATABASE_USER'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'root'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'MYSQL_DATABASE_PASSWORD'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'@Obama123'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'MYSQL_DATABASE_DB'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app.config[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'MYSQL_DATABASE_HOST'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] =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'localhost'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mysql.init_app(app)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 = mysql.connect()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"connection is successful!"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 = conn.cursor()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sql=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"DELETE from student where Code=%s"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val=(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"789"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cursor.execute(sql,val)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conn.commit()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(cursor.rowcount,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 record(s) affected"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except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mysql.connector.Error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as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e: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"Error = 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,e)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33B3"/>
                </a:solidFill>
                <a:effectLst/>
                <a:latin typeface="Arial Unicode MS"/>
                <a:ea typeface="JetBrains Mono"/>
              </a:rPr>
              <a:t>finally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: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conn.close()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cursor.close()</a:t>
            </a:r>
            <a:b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/>
                <a:ea typeface="JetBrains Mono"/>
              </a:rPr>
              <a:t>print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"Mysql is closed"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rgbClr val="080808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en-US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409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E7B78F2-E837-2390-CA76-D70E98D82106}"/>
              </a:ext>
            </a:extLst>
          </p:cNvPr>
          <p:cNvSpPr txBox="1"/>
          <p:nvPr/>
        </p:nvSpPr>
        <p:spPr>
          <a:xfrm>
            <a:off x="644344" y="982081"/>
            <a:ext cx="8154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Trường hợp Flask cài không được thì có thể cái mysql connector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716EED-9DEC-64DC-81C9-5409567DB431}"/>
              </a:ext>
            </a:extLst>
          </p:cNvPr>
          <p:cNvSpPr txBox="1"/>
          <p:nvPr/>
        </p:nvSpPr>
        <p:spPr>
          <a:xfrm>
            <a:off x="1189234" y="1792947"/>
            <a:ext cx="6299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python -m pip install mysql-connector-python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AA2BDC-77D9-1ED9-BC72-40BBAE6F719F}"/>
              </a:ext>
            </a:extLst>
          </p:cNvPr>
          <p:cNvSpPr txBox="1"/>
          <p:nvPr/>
        </p:nvSpPr>
        <p:spPr>
          <a:xfrm>
            <a:off x="551243" y="2603813"/>
            <a:ext cx="104910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hlinkClick r:id="rId3"/>
              </a:rPr>
              <a:t>https://www.w3schools.com/python/python_mysql_getstarted.asp</a:t>
            </a:r>
            <a:r>
              <a:rPr lang="en-US" sz="24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883695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3193CB9C-4A29-67D8-1021-BB40F393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135" y="894144"/>
            <a:ext cx="5559535" cy="57554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from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flask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Flask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mysql.connector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pandas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as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pd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matplotlib.pyplot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as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plt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seaborn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as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sns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plotly.express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as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px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from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sklearn.cluster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KMeans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numpy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as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np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app = Flask(__name__)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import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traceback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getConnect(server,port,database,username,password):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try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mydb = mysql.connector.connect(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8"/>
                <a:ea typeface="JetBrains Mono"/>
              </a:rPr>
              <a:t>host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=server,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8"/>
                <a:ea typeface="JetBrains Mono"/>
              </a:rPr>
              <a:t>port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=port,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8"/>
                <a:ea typeface="JetBrains Mono"/>
              </a:rPr>
              <a:t>database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=database,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8"/>
                <a:ea typeface="JetBrains Mono"/>
              </a:rPr>
              <a:t>user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=username,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60099"/>
                </a:solidFill>
                <a:effectLst/>
                <a:latin typeface="Arial Unicode MS" panose="020B0604020202020204" pitchFamily="34" charset="-128"/>
                <a:ea typeface="JetBrains Mono"/>
              </a:rPr>
              <a:t>password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=password,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return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mydb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except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traceback.print_exc()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return None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432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6147600" cy="508000"/>
            <a:chOff x="789624" y="1191463"/>
            <a:chExt cx="6147600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5946624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Lập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trình</a:t>
              </a:r>
              <a:r>
                <a:rPr lang="en-US" sz="2800" b="1" dirty="0">
                  <a:latin typeface="Cambria" panose="02040503050406030204" pitchFamily="18" charset="0"/>
                </a:rPr>
                <a:t> Python </a:t>
              </a:r>
              <a:r>
                <a:rPr lang="en-US" sz="2800" b="1" dirty="0" err="1">
                  <a:latin typeface="Cambria" panose="02040503050406030204" pitchFamily="18" charset="0"/>
                </a:rPr>
                <a:t>với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3193CB9C-4A29-67D8-1021-BB40F3932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1471" y="1138574"/>
            <a:ext cx="7354899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closeConnection(conn):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if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conn!=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None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    conn.close()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def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queryDataset(conn,sql):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cursor = conn.cursor()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cursor.execute(sql)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df=pd.DataFrame(cursor.fetchall())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    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return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df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conn=getConnect(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'localhost'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Arial Unicode MS" panose="020B0604020202020204" pitchFamily="34" charset="-128"/>
                <a:ea typeface="JetBrains Mono"/>
              </a:rPr>
              <a:t>3306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'studentmanagement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'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,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'root'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,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'@Obama123'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sql1=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"select * from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67D17"/>
                </a:solidFill>
                <a:effectLst/>
                <a:latin typeface="Arial Unicode MS"/>
                <a:ea typeface="JetBrains Mono"/>
              </a:rPr>
              <a:t>student</a:t>
            </a:r>
            <a: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  <a:t>"</a:t>
            </a:r>
            <a:br>
              <a:rPr kumimoji="0" lang="en-US" altLang="en-US" sz="16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df1=queryDataset(conn,sql1)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Arial Unicode MS" panose="020B0604020202020204" pitchFamily="34" charset="-128"/>
                <a:ea typeface="JetBrains Mono"/>
              </a:rPr>
              <a:t>print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JetBrains Mono"/>
              </a:rPr>
              <a:t>(df1)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39444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C27B0D8-B505-0A00-64F9-C9BD4799CAD8}"/>
              </a:ext>
            </a:extLst>
          </p:cNvPr>
          <p:cNvGrpSpPr/>
          <p:nvPr/>
        </p:nvGrpSpPr>
        <p:grpSpPr>
          <a:xfrm>
            <a:off x="183751" y="247469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3FF2827D-5884-34DA-3239-E2669FBE447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>
                  <a:latin typeface="Cambria" panose="02040503050406030204" pitchFamily="18" charset="0"/>
                </a:rPr>
                <a:t>Bài học tiếp theo</a:t>
              </a:r>
              <a:endParaRPr lang="en-US" sz="2800" b="1" kern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7D38C0-EECF-3BBB-4F9A-E3ECD3E585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C126B780-978A-9AA8-E14C-23E582A71103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66F9CBAC-100E-1F37-32A2-671A4A24631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AFA1B933-3B6D-F081-885D-10B63D0E0E56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0A82686-C648-5F3E-67A5-A79D3042FD96}"/>
              </a:ext>
            </a:extLst>
          </p:cNvPr>
          <p:cNvSpPr/>
          <p:nvPr/>
        </p:nvSpPr>
        <p:spPr>
          <a:xfrm>
            <a:off x="465234" y="859406"/>
            <a:ext cx="113419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 dirty="0">
                <a:latin typeface="Cambria" panose="02040503050406030204" pitchFamily="18" charset="0"/>
              </a:rPr>
              <a:t>3. Các nhóm giải thuật máy học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 dirty="0">
                <a:latin typeface="Cambria" panose="02040503050406030204" pitchFamily="18" charset="0"/>
              </a:rPr>
              <a:t>3.1. Nhóm giải thuật Linear Regression và ứng dụng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 dirty="0">
                <a:latin typeface="Cambria" panose="02040503050406030204" pitchFamily="18" charset="0"/>
              </a:rPr>
              <a:t>3.2. Nhóm giải thuật Logistic Regression và ứng dụng </a:t>
            </a:r>
          </a:p>
          <a:p>
            <a:pPr marL="457200" indent="-457200" algn="just">
              <a:buFont typeface="Wingdings" panose="05000000000000000000" pitchFamily="2" charset="2"/>
              <a:buChar char="v"/>
            </a:pPr>
            <a:r>
              <a:rPr lang="vi-VN" sz="2800" dirty="0">
                <a:latin typeface="Cambria" panose="02040503050406030204" pitchFamily="18" charset="0"/>
              </a:rPr>
              <a:t>3.3. Nhóm giải thuật Classification và ứng dụng</a:t>
            </a:r>
          </a:p>
        </p:txBody>
      </p:sp>
    </p:spTree>
    <p:extLst>
      <p:ext uri="{BB962C8B-B14F-4D97-AF65-F5344CB8AC3E}">
        <p14:creationId xmlns:p14="http://schemas.microsoft.com/office/powerpoint/2010/main" val="32633376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8"/>
          <p:cNvSpPr txBox="1">
            <a:spLocks noGrp="1"/>
          </p:cNvSpPr>
          <p:nvPr>
            <p:ph type="title"/>
          </p:nvPr>
        </p:nvSpPr>
        <p:spPr>
          <a:xfrm>
            <a:off x="838200" y="2581306"/>
            <a:ext cx="10515600" cy="1566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44E8C"/>
              </a:buClr>
              <a:buSzPts val="9600"/>
              <a:buFont typeface="Lato Black"/>
              <a:buNone/>
            </a:pPr>
            <a:r>
              <a:rPr lang="en-US"/>
              <a:t>THANK YOU!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58FA0E8-C2AE-B946-7245-9F3908860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3176" y="906251"/>
            <a:ext cx="7197015" cy="542980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416800" y="55512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927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>
            <a:spLocks noGrp="1"/>
          </p:cNvSpPr>
          <p:nvPr>
            <p:ph type="ftr" idx="11"/>
          </p:nvPr>
        </p:nvSpPr>
        <p:spPr>
          <a:xfrm>
            <a:off x="728132" y="6429363"/>
            <a:ext cx="2370667" cy="2614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Khoa Hệ Thống Thông Tin</a:t>
            </a:r>
            <a:endParaRPr/>
          </a:p>
        </p:txBody>
      </p:sp>
      <p:sp>
        <p:nvSpPr>
          <p:cNvPr id="109" name="Google Shape;109;p3"/>
          <p:cNvSpPr txBox="1">
            <a:spLocks noGrp="1"/>
          </p:cNvSpPr>
          <p:nvPr>
            <p:ph type="sldNum" idx="12"/>
          </p:nvPr>
        </p:nvSpPr>
        <p:spPr>
          <a:xfrm>
            <a:off x="3098799" y="6377505"/>
            <a:ext cx="39793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4DE7AC-7E06-0676-5ECD-FC6C1493BAE0}"/>
              </a:ext>
            </a:extLst>
          </p:cNvPr>
          <p:cNvGrpSpPr/>
          <p:nvPr/>
        </p:nvGrpSpPr>
        <p:grpSpPr>
          <a:xfrm>
            <a:off x="152400" y="304948"/>
            <a:ext cx="4620576" cy="508000"/>
            <a:chOff x="789624" y="1191463"/>
            <a:chExt cx="4620576" cy="508000"/>
          </a:xfrm>
        </p:grpSpPr>
        <p:sp>
          <p:nvSpPr>
            <p:cNvPr id="3" name="AutoShape 52">
              <a:extLst>
                <a:ext uri="{FF2B5EF4-FFF2-40B4-BE49-F238E27FC236}">
                  <a16:creationId xmlns:a16="http://schemas.microsoft.com/office/drawing/2014/main" id="{CE8F9F40-61DD-7346-4703-DCCB057B48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90600" y="1191463"/>
              <a:ext cx="4419600" cy="508000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C0C0C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1">
                    <a:gsLst>
                      <a:gs pos="0">
                        <a:schemeClr val="accent1">
                          <a:gamma/>
                          <a:tint val="0"/>
                          <a:invGamma/>
                        </a:schemeClr>
                      </a:gs>
                      <a:gs pos="100000">
                        <a:schemeClr val="accent1"/>
                      </a:gs>
                    </a:gsLst>
                    <a:lin ang="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800" b="1" dirty="0" err="1">
                  <a:latin typeface="Cambria" panose="02040503050406030204" pitchFamily="18" charset="0"/>
                </a:rPr>
                <a:t>Cài</a:t>
              </a:r>
              <a:r>
                <a:rPr lang="en-US" sz="2800" b="1" dirty="0">
                  <a:latin typeface="Cambria" panose="02040503050406030204" pitchFamily="18" charset="0"/>
                </a:rPr>
                <a:t> </a:t>
              </a:r>
              <a:r>
                <a:rPr lang="en-US" sz="2800" b="1" dirty="0" err="1">
                  <a:latin typeface="Cambria" panose="02040503050406030204" pitchFamily="18" charset="0"/>
                </a:rPr>
                <a:t>đặt</a:t>
              </a:r>
              <a:r>
                <a:rPr lang="en-US" sz="2800" b="1" dirty="0">
                  <a:latin typeface="Cambria" panose="02040503050406030204" pitchFamily="18" charset="0"/>
                </a:rPr>
                <a:t> MYSQL</a:t>
              </a:r>
              <a:endParaRPr lang="en-US" sz="2800" b="1" kern="0" dirty="0">
                <a:solidFill>
                  <a:srgbClr val="000000"/>
                </a:solidFill>
                <a:latin typeface="Cambria" panose="02040503050406030204" pitchFamily="18" charset="0"/>
              </a:endParaRPr>
            </a:p>
          </p:txBody>
        </p:sp>
        <p:grpSp>
          <p:nvGrpSpPr>
            <p:cNvPr id="4" name="Group 17">
              <a:extLst>
                <a:ext uri="{FF2B5EF4-FFF2-40B4-BE49-F238E27FC236}">
                  <a16:creationId xmlns:a16="http://schemas.microsoft.com/office/drawing/2014/main" id="{44F3AC4A-5305-6F96-8C18-43C5D74712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9624" y="1295400"/>
              <a:ext cx="353376" cy="272472"/>
              <a:chOff x="1110" y="2656"/>
              <a:chExt cx="1549" cy="1351"/>
            </a:xfrm>
          </p:grpSpPr>
          <p:sp>
            <p:nvSpPr>
              <p:cNvPr id="5" name="AutoShape 18">
                <a:extLst>
                  <a:ext uri="{FF2B5EF4-FFF2-40B4-BE49-F238E27FC236}">
                    <a16:creationId xmlns:a16="http://schemas.microsoft.com/office/drawing/2014/main" id="{A357810E-BD83-454E-8106-65298F2614BD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C0C0C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6" name="AutoShape 19">
                <a:extLst>
                  <a:ext uri="{FF2B5EF4-FFF2-40B4-BE49-F238E27FC236}">
                    <a16:creationId xmlns:a16="http://schemas.microsoft.com/office/drawing/2014/main" id="{840B8BB5-8211-291C-7847-C32187EE6339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7" name="AutoShape 20">
                <a:extLst>
                  <a:ext uri="{FF2B5EF4-FFF2-40B4-BE49-F238E27FC236}">
                    <a16:creationId xmlns:a16="http://schemas.microsoft.com/office/drawing/2014/main" id="{4C26AE9A-9DD8-7E15-041C-437165D9822B}"/>
                  </a:ext>
                </a:extLst>
              </p:cNvPr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rgbClr val="EFB049">
                      <a:gamma/>
                      <a:shade val="46275"/>
                      <a:invGamma/>
                    </a:srgbClr>
                  </a:gs>
                  <a:gs pos="100000">
                    <a:srgbClr val="EFB049"/>
                  </a:gs>
                </a:gsLst>
                <a:lin ang="2700000" scaled="1"/>
              </a:gra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b="1" kern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1AEC28B1-2722-8801-F9C6-8517B85FD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585" y="892418"/>
            <a:ext cx="7096215" cy="53537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8150400" y="5493600"/>
            <a:ext cx="0" cy="4248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1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1247</TotalTime>
  <Words>3959</Words>
  <Application>Microsoft Office PowerPoint</Application>
  <PresentationFormat>Widescreen</PresentationFormat>
  <Paragraphs>288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Calibri</vt:lpstr>
      <vt:lpstr>Wingdings</vt:lpstr>
      <vt:lpstr>Lato</vt:lpstr>
      <vt:lpstr>Arial</vt:lpstr>
      <vt:lpstr>Lato Black</vt:lpstr>
      <vt:lpstr>Cambria</vt:lpstr>
      <vt:lpstr>Times New Roman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Pí Yeah</dc:creator>
  <cp:lastModifiedBy>Trần Duy Thanh</cp:lastModifiedBy>
  <cp:revision>413</cp:revision>
  <dcterms:created xsi:type="dcterms:W3CDTF">2022-12-02T04:21:00Z</dcterms:created>
  <dcterms:modified xsi:type="dcterms:W3CDTF">2024-03-14T01:57:01Z</dcterms:modified>
</cp:coreProperties>
</file>